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  <p:embeddedFont>
      <p:font typeface="Karla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3.xml"/><Relationship Id="rId49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Karla-bold.fntdata"/><Relationship Id="rId52" Type="http://schemas.openxmlformats.org/officeDocument/2006/relationships/font" Target="fonts/Karla-regular.fntdata"/><Relationship Id="rId11" Type="http://schemas.openxmlformats.org/officeDocument/2006/relationships/slide" Target="slides/slide7.xml"/><Relationship Id="rId55" Type="http://schemas.openxmlformats.org/officeDocument/2006/relationships/font" Target="fonts/Karla-boldItalic.fntdata"/><Relationship Id="rId10" Type="http://schemas.openxmlformats.org/officeDocument/2006/relationships/slide" Target="slides/slide6.xml"/><Relationship Id="rId54" Type="http://schemas.openxmlformats.org/officeDocument/2006/relationships/font" Target="fonts/Karla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48300" y="4539400"/>
            <a:ext cx="3530700" cy="157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pic>
        <p:nvPicPr>
          <p:cNvPr id="12" name="Shape 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2" name="Shape 62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841000" y="5367066"/>
            <a:ext cx="7845899" cy="692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SzPct val="100000"/>
              <a:buNone/>
              <a:defRPr sz="1200"/>
            </a:lvl1pPr>
          </a:lstStyle>
          <a:p/>
        </p:txBody>
      </p:sp>
      <p:pic>
        <p:nvPicPr>
          <p:cNvPr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7" name="Shape 67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8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mpt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21892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967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Shape 16"/>
          <p:cNvSpPr txBox="1"/>
          <p:nvPr>
            <p:ph type="ctrTitle"/>
          </p:nvPr>
        </p:nvSpPr>
        <p:spPr>
          <a:xfrm>
            <a:off x="648300" y="2111133"/>
            <a:ext cx="3522300" cy="3986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724950" y="4659066"/>
            <a:ext cx="1906199" cy="1375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" name="Shape 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+ imag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21892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1" name="Shape 21"/>
          <p:cNvSpPr/>
          <p:nvPr/>
        </p:nvSpPr>
        <p:spPr>
          <a:xfrm>
            <a:off x="-967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" name="Shape 22"/>
          <p:cNvSpPr txBox="1"/>
          <p:nvPr>
            <p:ph type="title"/>
          </p:nvPr>
        </p:nvSpPr>
        <p:spPr>
          <a:xfrm>
            <a:off x="838309" y="2410533"/>
            <a:ext cx="3148199" cy="64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50" y="3225800"/>
            <a:ext cx="3148199" cy="300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big imag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209250" y="-12900"/>
            <a:ext cx="3076750" cy="6889261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Shape 26"/>
          <p:cNvSpPr/>
          <p:nvPr/>
        </p:nvSpPr>
        <p:spPr>
          <a:xfrm>
            <a:off x="-19350" y="-12900"/>
            <a:ext cx="3076750" cy="6889261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Shape 27"/>
          <p:cNvSpPr txBox="1"/>
          <p:nvPr>
            <p:ph type="title"/>
          </p:nvPr>
        </p:nvSpPr>
        <p:spPr>
          <a:xfrm>
            <a:off x="609704" y="5489166"/>
            <a:ext cx="1609799" cy="64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0" name="Shape 30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" name="Shape 31"/>
          <p:cNvSpPr txBox="1"/>
          <p:nvPr/>
        </p:nvSpPr>
        <p:spPr>
          <a:xfrm>
            <a:off x="799645" y="2149433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838250" y="3225800"/>
            <a:ext cx="5324100" cy="300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6" name="Shape 36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" name="Shape 37"/>
          <p:cNvSpPr txBox="1"/>
          <p:nvPr>
            <p:ph type="title"/>
          </p:nvPr>
        </p:nvSpPr>
        <p:spPr>
          <a:xfrm>
            <a:off x="838350" y="2410533"/>
            <a:ext cx="5324100" cy="64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8250" y="3225800"/>
            <a:ext cx="5324100" cy="300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pic>
        <p:nvPicPr>
          <p:cNvPr id="39" name="Shape 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" name="Shape 43"/>
          <p:cNvSpPr txBox="1"/>
          <p:nvPr>
            <p:ph type="title"/>
          </p:nvPr>
        </p:nvSpPr>
        <p:spPr>
          <a:xfrm>
            <a:off x="841000" y="2512133"/>
            <a:ext cx="4801499" cy="545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841000" y="3323233"/>
            <a:ext cx="2671800" cy="324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3673842" y="3323233"/>
            <a:ext cx="2671800" cy="324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9" name="Shape 49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" name="Shape 50"/>
          <p:cNvSpPr txBox="1"/>
          <p:nvPr>
            <p:ph type="title"/>
          </p:nvPr>
        </p:nvSpPr>
        <p:spPr>
          <a:xfrm>
            <a:off x="841000" y="2512133"/>
            <a:ext cx="4801499" cy="545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841000" y="3353833"/>
            <a:ext cx="1988699" cy="3213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2931574" y="3353833"/>
            <a:ext cx="1988699" cy="3213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5022149" y="3353833"/>
            <a:ext cx="1988699" cy="3213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pic>
        <p:nvPicPr>
          <p:cNvPr id="54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7" name="Shape 57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" name="Shape 58"/>
          <p:cNvSpPr txBox="1"/>
          <p:nvPr>
            <p:ph type="title"/>
          </p:nvPr>
        </p:nvSpPr>
        <p:spPr>
          <a:xfrm>
            <a:off x="841000" y="2512133"/>
            <a:ext cx="4801499" cy="545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pic>
        <p:nvPicPr>
          <p:cNvPr id="59" name="Shape 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3F51B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512133"/>
            <a:ext cx="5185199" cy="632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3327400"/>
            <a:ext cx="5185199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google.com/slides/about/" TargetMode="External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s://twitter.com/SlidesCarnival" TargetMode="External"/><Relationship Id="rId6" Type="http://schemas.openxmlformats.org/officeDocument/2006/relationships/hyperlink" Target="https://www.facebook.com/slidescarnival" TargetMode="External"/><Relationship Id="rId7" Type="http://schemas.openxmlformats.org/officeDocument/2006/relationships/hyperlink" Target="#slide=id.g35ed75ccf_0141" TargetMode="External"/><Relationship Id="rId8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drupal.org/project/migrate_source_csv" TargetMode="External"/><Relationship Id="rId4" Type="http://schemas.openxmlformats.org/officeDocument/2006/relationships/hyperlink" Target="https://www.drupal.org/project/migrate_plu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sjpeters79/drupalcamp_migration" TargetMode="External"/><Relationship Id="rId4" Type="http://schemas.openxmlformats.org/officeDocument/2006/relationships/hyperlink" Target="https://github.com/open-data/od/tree/8.x-2.x/modules/custom/od_ext/od_ext_migration" TargetMode="External"/><Relationship Id="rId5" Type="http://schemas.openxmlformats.org/officeDocument/2006/relationships/hyperlink" Target="https://drupalslack.herokuapp.co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648300" y="4539400"/>
            <a:ext cx="4011600" cy="157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Drupal 8 Migrations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An Overview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1B5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Drupal North 2017</a:t>
            </a:r>
          </a:p>
        </p:txBody>
      </p:sp>
      <p:pic>
        <p:nvPicPr>
          <p:cNvPr descr="drupal 8 logo Stacked CMYK 300.png"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050" y="2364799"/>
            <a:ext cx="3263500" cy="33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150" y="2126669"/>
            <a:ext cx="2861899" cy="17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Manual Labour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Drupal to Drupal Migrations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Custom Drupal Migrations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Types of Migration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Manual Migrations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625" y="1841400"/>
            <a:ext cx="3100400" cy="372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Slow and tedious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Allows for greater control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Great for small set of data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Drupal To Drupal Migration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Drupal upgrade path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Very easy or not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Doesn’t allow for refactoring of site structure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Can only migrate what is part of the source core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Ie will not migrate views since that’s not part of Drupal 6 or 7 core.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525" y="1407325"/>
            <a:ext cx="2456603" cy="16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Partial </a:t>
            </a: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Drupal To Drupal Migration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920900"/>
            <a:ext cx="78676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841000" y="35211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Allows for refactoring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148" y="4195452"/>
            <a:ext cx="3110201" cy="226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Custom Drupal Migrations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It’s completely customized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You migrate what you need and refactor along the way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Learn a lot about how Drupal 8 core works!!!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Requires a lot of time to learn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Requires a lot of patience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875" y="4572525"/>
            <a:ext cx="2434630" cy="16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ctrTitle"/>
          </p:nvPr>
        </p:nvSpPr>
        <p:spPr>
          <a:xfrm>
            <a:off x="648300" y="2111133"/>
            <a:ext cx="3522300" cy="398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3F51B5"/>
                </a:solidFill>
              </a:rPr>
              <a:t>3</a:t>
            </a:r>
            <a:r>
              <a:rPr lang="en" sz="7200">
                <a:solidFill>
                  <a:srgbClr val="3F51B5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Migration Breakdown</a:t>
            </a:r>
          </a:p>
        </p:txBody>
      </p:sp>
      <p:sp>
        <p:nvSpPr>
          <p:cNvPr id="171" name="Shape 171"/>
          <p:cNvSpPr txBox="1"/>
          <p:nvPr>
            <p:ph idx="1" type="subTitle"/>
          </p:nvPr>
        </p:nvSpPr>
        <p:spPr>
          <a:xfrm>
            <a:off x="6724950" y="4659066"/>
            <a:ext cx="1906200" cy="137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dive in</a:t>
            </a:r>
          </a:p>
        </p:txBody>
      </p:sp>
      <p:pic>
        <p:nvPicPr>
          <p:cNvPr descr="drupal 8 logo Stacked CMYK 300.pn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50" y="2364799"/>
            <a:ext cx="3263500" cy="33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00" y="251775"/>
            <a:ext cx="3522300" cy="353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Drupal 8 Migrations Overview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YAML YAML YAML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Modules: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migrate (core)</a:t>
            </a:r>
          </a:p>
          <a:p>
            <a:pPr indent="-381000" lvl="1" marL="914400" rt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migrate_drupal (core)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migrate_tools (contrib)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migrate_plus (contrib)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40" y="2011800"/>
            <a:ext cx="2641525" cy="19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841000" y="1311300"/>
            <a:ext cx="67749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All yml migration files are stored under: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config/install/</a:t>
            </a:r>
          </a:p>
          <a:p>
            <a:pPr indent="0" lvl="0" marL="45720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All migration file names must start with: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migrate_plus.migration.{name}.yml</a:t>
            </a:r>
          </a:p>
          <a:p>
            <a:pPr indent="0" lvl="0" marL="45720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All source plugins are stored under: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src/Plugin/migrate/source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Files Structure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838200" y="918450"/>
            <a:ext cx="670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All process plugins are stored under: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src/Plugin/migrate/process</a:t>
            </a:r>
          </a:p>
          <a:p>
            <a:pPr indent="0" lvl="0" marL="457200" rtl="0">
              <a:spcBef>
                <a:spcPts val="48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All destination plugins are stored under:</a:t>
            </a:r>
          </a:p>
          <a:p>
            <a:pPr indent="-381000" lvl="1" marL="9144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src/Plugin/migrate/</a:t>
            </a:r>
            <a:r>
              <a:rPr lang="en" sz="2400">
                <a:latin typeface="Karla"/>
                <a:ea typeface="Karla"/>
                <a:cs typeface="Karla"/>
                <a:sym typeface="Karla"/>
              </a:rPr>
              <a:t>destination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Files Structure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Files Structure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875" y="1311300"/>
            <a:ext cx="2345060" cy="52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990600"/>
            <a:ext cx="733425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-150" y="5393400"/>
            <a:ext cx="9144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000"/>
              <a:t>Win a Google Home, See me after the presentation.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Identifier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Source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Process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Destination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Dependencies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Migration YML Breakdown</a:t>
            </a:r>
          </a:p>
        </p:txBody>
      </p:sp>
      <p:sp>
        <p:nvSpPr>
          <p:cNvPr id="205" name="Shape 205"/>
          <p:cNvSpPr/>
          <p:nvPr/>
        </p:nvSpPr>
        <p:spPr>
          <a:xfrm>
            <a:off x="3282525" y="2498525"/>
            <a:ext cx="361800" cy="1033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3920100" y="2725925"/>
            <a:ext cx="2421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Plugins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3917700" y="190500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process: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title: title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type: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  plugin: default_value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  default_value: commitment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body/value: body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body/format: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  plugin: default_value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  default_value: rich_text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langcode: language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CC0000"/>
                </a:solidFill>
              </a:rPr>
              <a:t>destination: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CC0000"/>
                </a:solidFill>
              </a:rPr>
              <a:t>  plugin: 'entity:node'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8E7CC3"/>
                </a:solidFill>
              </a:rPr>
              <a:t>migration_dependencies: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8E7CC3"/>
                </a:solidFill>
              </a:rPr>
              <a:t>  required: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8E7CC3"/>
                </a:solidFill>
              </a:rPr>
              <a:t>    - dm_ext_db_user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0" y="-152400"/>
            <a:ext cx="3974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id: dm_ext_db_node_article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migration_tags: null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migration_group: drupalcamp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dependencies: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enforced: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 module: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   - drupalcamp_migration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label: 'Database import for Commitment from legacy Drupal database'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9900"/>
                </a:solidFill>
              </a:rPr>
              <a:t>source: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9900"/>
                </a:solidFill>
              </a:rPr>
              <a:t>  plugin: article_node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9900"/>
                </a:solidFill>
              </a:rPr>
              <a:t>  target: source_migration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0" y="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migrate_plus.migration.dm_ext_db_node_article.yml</a:t>
            </a:r>
          </a:p>
        </p:txBody>
      </p:sp>
      <p:cxnSp>
        <p:nvCxnSpPr>
          <p:cNvPr id="214" name="Shape 214"/>
          <p:cNvCxnSpPr/>
          <p:nvPr/>
        </p:nvCxnSpPr>
        <p:spPr>
          <a:xfrm flipH="1" rot="10800000">
            <a:off x="2574225" y="2566100"/>
            <a:ext cx="1343400" cy="2363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5" name="Shape 215"/>
          <p:cNvCxnSpPr/>
          <p:nvPr/>
        </p:nvCxnSpPr>
        <p:spPr>
          <a:xfrm>
            <a:off x="1779100" y="4293700"/>
            <a:ext cx="825000" cy="636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152400" y="1600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migrate_plus.migration.dm_ext_db_node_article.yml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899"/>
            <a:ext cx="8839200" cy="296082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Identifier and Source Section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152400" y="1600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migrate_plus.migration.dm_ext_db_node_article.yml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and Mapping Section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00" y="2142525"/>
            <a:ext cx="4349397" cy="4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52400" y="1600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migrate_plus.migration.dm_ext_db_node_article.yml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Destination &amp; Dependencies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85800" y="4916575"/>
            <a:ext cx="2203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entity:comment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entity:file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entity:media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entity:node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entity:user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entity:taxonomy_term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3753650" y="4916575"/>
            <a:ext cx="3538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entity:block_content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entity_reference_revisions:paragraph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entity:group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685800" y="4608450"/>
            <a:ext cx="5724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Destination Plugin Examples: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59100"/>
            <a:ext cx="50101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Embedded data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SQL source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File based (JSON, CSV, XML, etc)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The Migration Source can be: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663400" y="-121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Embedded Data Example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66900"/>
            <a:ext cx="8839199" cy="223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663400" y="-121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Embedded Data Example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7698"/>
            <a:ext cx="6415331" cy="555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533400" y="0"/>
            <a:ext cx="6608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SQL Source Example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502375" y="648650"/>
            <a:ext cx="8523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source: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plugin: user_import 		   ← plugin_id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target: source_migration      ← DB Connection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852525"/>
            <a:ext cx="6379499" cy="381071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685800" y="2438400"/>
            <a:ext cx="40353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sites/default/settings.php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/>
        </p:nvSpPr>
        <p:spPr>
          <a:xfrm>
            <a:off x="533400" y="0"/>
            <a:ext cx="6608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SQL Source Plugin Example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95400"/>
            <a:ext cx="762612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228600" y="9144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src/Plugin/migrate/source/ArticleNode.php</a:t>
            </a:r>
          </a:p>
        </p:txBody>
      </p:sp>
      <p:cxnSp>
        <p:nvCxnSpPr>
          <p:cNvPr id="273" name="Shape 273"/>
          <p:cNvCxnSpPr/>
          <p:nvPr/>
        </p:nvCxnSpPr>
        <p:spPr>
          <a:xfrm flipH="1">
            <a:off x="2713500" y="3578075"/>
            <a:ext cx="4144500" cy="141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4" name="Shape 274"/>
          <p:cNvCxnSpPr/>
          <p:nvPr/>
        </p:nvCxnSpPr>
        <p:spPr>
          <a:xfrm rot="10800000">
            <a:off x="5069100" y="1361600"/>
            <a:ext cx="1788900" cy="219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5" name="Shape 275"/>
          <p:cNvSpPr txBox="1"/>
          <p:nvPr/>
        </p:nvSpPr>
        <p:spPr>
          <a:xfrm>
            <a:off x="6917650" y="2915325"/>
            <a:ext cx="14313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MUST BE THE SAME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841000" y="3014600"/>
            <a:ext cx="2508000" cy="3587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/>
              <a:t>What’s this?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This is a free presentation template for </a:t>
            </a:r>
            <a:r>
              <a:rPr lang="en" sz="1000" u="sng">
                <a:hlinkClick r:id="rId3"/>
              </a:rPr>
              <a:t>Google Slides</a:t>
            </a:r>
            <a:r>
              <a:rPr lang="en" sz="1000"/>
              <a:t> designed by </a:t>
            </a:r>
            <a:r>
              <a:rPr lang="en" sz="1000" u="sng">
                <a:hlinkClick r:id="rId4"/>
              </a:rPr>
              <a:t>SlidesCarnival</a:t>
            </a:r>
            <a:r>
              <a:rPr lang="en" sz="10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We believe that good design serves to better communicate ideas, so we create free quality presentation templates for you to focus on the content.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Enjoy them at will and share with us your results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u="sng">
                <a:hlinkClick r:id="rId5"/>
              </a:rPr>
              <a:t>twitter.com/SlidesCarnival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u="sng">
                <a:hlinkClick r:id="rId6"/>
              </a:rPr>
              <a:t>facebook.com/slidescarnival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841000" y="2512133"/>
            <a:ext cx="4801499" cy="545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THIS </a:t>
            </a:r>
            <a:r>
              <a:rPr lang="en">
                <a:solidFill>
                  <a:srgbClr val="3F51B5"/>
                </a:solidFill>
              </a:rPr>
              <a:t>TEMPLATE</a:t>
            </a:r>
          </a:p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3501350" y="3014600"/>
            <a:ext cx="3740699" cy="3587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/>
              <a:t>How can I use it?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Open this document in Google Slides (if you are at slidescarnival.com use the button below this presentation). </a:t>
            </a:r>
            <a:r>
              <a:rPr b="1" lang="en" sz="1000"/>
              <a:t>You have to be signed in to your Google account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/>
              <a:t>EDIT IN GOOGLE SLIDES</a:t>
            </a:r>
            <a:br>
              <a:rPr lang="en" sz="1000"/>
            </a:br>
            <a:r>
              <a:rPr lang="en" sz="1000"/>
              <a:t>Go to the </a:t>
            </a:r>
            <a:r>
              <a:rPr b="1" lang="en" sz="1000"/>
              <a:t>File</a:t>
            </a:r>
            <a:r>
              <a:rPr lang="en" sz="1000"/>
              <a:t> menu and select </a:t>
            </a:r>
            <a:r>
              <a:rPr b="1" lang="en" sz="1000"/>
              <a:t>Make a copy</a:t>
            </a:r>
            <a:r>
              <a:rPr lang="en" sz="1000"/>
              <a:t>. 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/>
              <a:t>EDIT IN MICROSOFT POWERPOINT®</a:t>
            </a:r>
            <a:br>
              <a:rPr lang="en" sz="1000"/>
            </a:br>
            <a:r>
              <a:rPr lang="en" sz="1000"/>
              <a:t>Go to the </a:t>
            </a:r>
            <a:r>
              <a:rPr b="1" lang="en" sz="1000"/>
              <a:t>File</a:t>
            </a:r>
            <a:r>
              <a:rPr lang="en" sz="1000"/>
              <a:t> menu and select </a:t>
            </a:r>
            <a:r>
              <a:rPr b="1" lang="en" sz="1000"/>
              <a:t>Download as Microsoft PowerPoint</a:t>
            </a:r>
            <a:r>
              <a:rPr lang="en" sz="1000"/>
              <a:t>. You will get a .pptx file that you can edit in PowerPoint. Remember to download and install the fonts used in this presentation (you’ll find the links to the font files needed in the </a:t>
            </a:r>
            <a:r>
              <a:rPr lang="en" sz="1000" u="sng">
                <a:hlinkClick r:id="rId7"/>
              </a:rPr>
              <a:t>Presentation design slide</a:t>
            </a:r>
            <a:r>
              <a:rPr lang="en" sz="1000"/>
              <a:t>)</a:t>
            </a:r>
          </a:p>
        </p:txBody>
      </p:sp>
      <p:pic>
        <p:nvPicPr>
          <p:cNvPr descr="Screen Shot 2014-09-12 at 6.26.57 PM.png" id="91" name="Shape 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Drupal Migrate CSV:</a:t>
            </a:r>
            <a:br>
              <a:rPr lang="en" sz="24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24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https://www.drupal.org/project/migrate_source_csv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JSON Parser: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https://www.drupal.org/project/migrate_plus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File Based (CSV, JSON, ETC.)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Identifier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Source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Process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Destination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Dependencies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Migration YML Breakdown</a:t>
            </a:r>
          </a:p>
        </p:txBody>
      </p:sp>
      <p:sp>
        <p:nvSpPr>
          <p:cNvPr id="288" name="Shape 288"/>
          <p:cNvSpPr/>
          <p:nvPr/>
        </p:nvSpPr>
        <p:spPr>
          <a:xfrm>
            <a:off x="3282525" y="2498525"/>
            <a:ext cx="361800" cy="1033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3920100" y="2725925"/>
            <a:ext cx="2421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Plugins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/>
        </p:nvSpPr>
        <p:spPr>
          <a:xfrm>
            <a:off x="841000" y="1311300"/>
            <a:ext cx="66204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Contains all source and destination mapping.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Mappings are done in key: value pairing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Values can be transformed using process plugins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Section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841000" y="1311300"/>
            <a:ext cx="33234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get</a:t>
            </a: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dedupebase</a:t>
            </a: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addressfield (d7 addressfield to d8 address)</a:t>
            </a: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callback</a:t>
            </a: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concat</a:t>
            </a: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dedupe_entity</a:t>
            </a: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default_value</a:t>
            </a: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explode</a:t>
            </a: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extract</a:t>
            </a: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flatten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Plugins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4038600" y="1828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geofield_latlon (custom lat &amp; lon data to d8 geofield)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geofield_latlon (d7 geofield to d8 geofield)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iterator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machine_name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menu_link_parent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migration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route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skip_on_empty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skip_row_if_not_set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static_map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Karla"/>
              <a:buChar char="●"/>
            </a:pP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substr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381000" y="1219200"/>
            <a:ext cx="781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Each mapping can be: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Key: value mapping</a:t>
            </a:r>
          </a:p>
          <a:p>
            <a:pPr indent="-381000" lvl="2" marL="13716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Ie: </a:t>
            </a:r>
          </a:p>
          <a:p>
            <a:pPr indent="-381000" lvl="3" marL="1828800" rtl="0">
              <a:spcBef>
                <a:spcPts val="360"/>
              </a:spcBef>
              <a:buClr>
                <a:srgbClr val="000000"/>
              </a:buClr>
              <a:buSzPct val="100000"/>
              <a:buFont typeface="Karla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field_title: title</a:t>
            </a:r>
          </a:p>
          <a:p>
            <a:pPr indent="-381000" lvl="3" marL="1828800" rtl="0">
              <a:spcBef>
                <a:spcPts val="360"/>
              </a:spcBef>
              <a:buClr>
                <a:srgbClr val="000000"/>
              </a:buClr>
              <a:buSzPct val="100000"/>
              <a:buFont typeface="Karla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field_organization/value: org_name</a:t>
            </a:r>
          </a:p>
          <a:p>
            <a:pPr indent="-381000" lvl="3" marL="1828800" rtl="0">
              <a:spcBef>
                <a:spcPts val="360"/>
              </a:spcBef>
              <a:buClr>
                <a:srgbClr val="000000"/>
              </a:buClr>
              <a:buSzPct val="100000"/>
              <a:buFont typeface="Karla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field_url/uri: url</a:t>
            </a:r>
          </a:p>
          <a:p>
            <a:pPr indent="0" lvl="0" marL="45720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Examples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Examples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1828800" y="1219200"/>
            <a:ext cx="4185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type: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plugin: default_value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default_value: article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field_url/title: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plugin: default_value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default_value: ‘Hello World’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612400" y="1006500"/>
            <a:ext cx="44667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Or it can be a: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key: associative array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Examples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914400" y="685800"/>
            <a:ext cx="457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uid: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plugin: migration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migration: ext_db_user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source: uid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Examples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58900"/>
            <a:ext cx="5591175" cy="52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Identifier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Source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Process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Destination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Dependencies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Migration YML Breakdown</a:t>
            </a:r>
          </a:p>
        </p:txBody>
      </p:sp>
      <p:sp>
        <p:nvSpPr>
          <p:cNvPr id="334" name="Shape 334"/>
          <p:cNvSpPr/>
          <p:nvPr/>
        </p:nvSpPr>
        <p:spPr>
          <a:xfrm>
            <a:off x="3282525" y="2498525"/>
            <a:ext cx="361800" cy="1033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3920100" y="2725925"/>
            <a:ext cx="2421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Plugins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Destination Plugins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Destination has a mandatory plugin key that must be set to an entity or configuration within your drupal 8 site.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Destination can have an optional key of default_bundle: &lt;type&gt;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313225" y="1929000"/>
            <a:ext cx="5962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2000">
                <a:latin typeface="Karla"/>
                <a:ea typeface="Karla"/>
                <a:cs typeface="Karla"/>
                <a:sym typeface="Karla"/>
              </a:rPr>
              <a:t>Slides, code and Vagrant files: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https://github.com/sjpeters79/drupalcamp_migration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b="1" lang="en" sz="2000">
                <a:latin typeface="Karla"/>
                <a:ea typeface="Karla"/>
                <a:cs typeface="Karla"/>
                <a:sym typeface="Karla"/>
              </a:rPr>
              <a:t>Reference Material: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https://github.com/open-data/od/tree/8.x-2.x/modules/custom/od_ext/od_ext_migration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b="1" lang="en" sz="2000">
                <a:latin typeface="Karla"/>
                <a:ea typeface="Karla"/>
                <a:cs typeface="Karla"/>
                <a:sym typeface="Karla"/>
              </a:rPr>
              <a:t>Drupal Slack Group: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5"/>
              </a:rPr>
              <a:t>https://drupalslack.herokuapp.com/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9198" cy="502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Destination Example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228600" y="1219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src/Plugin/migrate/destination/MyCustomNode.php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Destination Example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228600" y="1219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src/Plugin/migrate/destination/MyCustomNode.php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8100"/>
            <a:ext cx="8839200" cy="503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838301" y="1960300"/>
            <a:ext cx="2643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Demo Time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838250" y="2419350"/>
            <a:ext cx="3148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Let’s dive into some YML config and php code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909450" y="5639000"/>
            <a:ext cx="73251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Yeah we’re done. Any questions?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87" y="879225"/>
            <a:ext cx="4556424" cy="45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685800" y="151500"/>
            <a:ext cx="453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SzPct val="100000"/>
              <a:buFont typeface="Karla"/>
              <a:buAutoNum type="arabi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Migration Basics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AutoNum type="arabi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Types of Migration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AutoNum type="arabi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Migration Breakdown</a:t>
            </a:r>
          </a:p>
          <a:p>
            <a:pPr indent="-381000" lvl="1" marL="914400" rtl="0">
              <a:spcBef>
                <a:spcPts val="480"/>
              </a:spcBef>
              <a:buSzPct val="100000"/>
              <a:buFont typeface="Karla"/>
              <a:buAutoNum type="alphaL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Overview</a:t>
            </a:r>
          </a:p>
          <a:p>
            <a:pPr indent="-381000" lvl="1" marL="914400" rtl="0">
              <a:spcBef>
                <a:spcPts val="480"/>
              </a:spcBef>
              <a:buSzPct val="100000"/>
              <a:buFont typeface="Karla"/>
              <a:buAutoNum type="alphaL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Files Structure</a:t>
            </a:r>
          </a:p>
          <a:p>
            <a:pPr indent="-381000" lvl="1" marL="914400" rtl="0">
              <a:spcBef>
                <a:spcPts val="480"/>
              </a:spcBef>
              <a:buSzPct val="100000"/>
              <a:buFont typeface="Karla"/>
              <a:buAutoNum type="alphaL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Migration Structure</a:t>
            </a:r>
          </a:p>
          <a:p>
            <a:pPr indent="0" lvl="0" marL="0" rtl="0">
              <a:spcBef>
                <a:spcPts val="48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AutoNum type="arabi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Drupal 7 to Drupal 8 Migration demo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ctrTitle"/>
          </p:nvPr>
        </p:nvSpPr>
        <p:spPr>
          <a:xfrm>
            <a:off x="648300" y="2111133"/>
            <a:ext cx="3522300" cy="3986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3F51B5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F51B5"/>
                </a:solidFill>
              </a:rPr>
              <a:t>Drupal Migrations Basics</a:t>
            </a:r>
          </a:p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6724950" y="4659066"/>
            <a:ext cx="1906199" cy="1375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dive in</a:t>
            </a:r>
          </a:p>
        </p:txBody>
      </p:sp>
      <p:pic>
        <p:nvPicPr>
          <p:cNvPr descr="drupal 8 logo Stacked CMYK 300.pn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50" y="2364799"/>
            <a:ext cx="3263500" cy="33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99" y="251775"/>
            <a:ext cx="3797274" cy="35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9" y="1945299"/>
            <a:ext cx="7488949" cy="3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Migration Overview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What can you migrate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Content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Nodes, Taxonomy, Users, Blocks, menu links, etc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Configuration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Content types, site config, layouts, panels, views, etc.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648300" y="2111133"/>
            <a:ext cx="3522300" cy="398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3F51B5"/>
                </a:solidFill>
              </a:rPr>
              <a:t>2</a:t>
            </a:r>
            <a:r>
              <a:rPr lang="en" sz="7200">
                <a:solidFill>
                  <a:srgbClr val="3F51B5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Types of Migrations</a:t>
            </a:r>
          </a:p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6724950" y="4659066"/>
            <a:ext cx="1906200" cy="137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dive in</a:t>
            </a:r>
          </a:p>
        </p:txBody>
      </p:sp>
      <p:pic>
        <p:nvPicPr>
          <p:cNvPr descr="drupal 8 logo Stacked CMYK 300.png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50" y="2364799"/>
            <a:ext cx="3263500" cy="33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5" y="540000"/>
            <a:ext cx="5271750" cy="30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dfront Labs Template 4:3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